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13" r:id="rId4"/>
    <p:sldId id="306" r:id="rId5"/>
    <p:sldId id="308" r:id="rId6"/>
    <p:sldId id="309" r:id="rId7"/>
    <p:sldId id="310" r:id="rId8"/>
    <p:sldId id="311" r:id="rId9"/>
    <p:sldId id="312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26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47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74C0F-5C2B-4D6C-8168-A7BDEB2A3EA4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1A6B4-FDA6-45B5-9275-7A66F27AB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32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1A6B4-FDA6-45B5-9275-7A66F27AB4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17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7AA5D-25E7-482F-AEB1-3C3120173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7DC919-3E56-4989-9510-9FA71E25C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102B09-B6A9-49C2-84EA-9EF2A5B5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0DC7C-DAA4-4E51-840B-EAAF6740C46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DC500D-529A-416F-8BF3-42D12165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A5483C-54F5-4CBE-80B9-CBFE3547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6FCE-D245-4B68-96AF-5EEEE4493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12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308F5-F49D-40DB-9F30-A1E0253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A0231-B5E6-4A92-B3DA-2FDD36A92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AB22AB-E039-42C2-8402-13FB0E2B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0DC7C-DAA4-4E51-840B-EAAF6740C46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3CECC-4383-45D0-A549-03C5025C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0E87D-DE57-4093-984A-96EA2981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6FCE-D245-4B68-96AF-5EEEE4493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69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348BB-A413-4FC0-BEC5-ACBD446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8E2B31-7228-4B65-B168-F7A65926E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076E6-1656-4FD3-80D2-238916FC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0DC7C-DAA4-4E51-840B-EAAF6740C46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A0248F-82A1-4B07-BB63-9E98FD23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C95F7E-5A42-4A46-9D6C-D2CDC98B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76FCE-D245-4B68-96AF-5EEEE4493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62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08A595-89D2-46D4-8326-59F435A3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89A1C-10FA-428E-A290-58AFC39C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B7CA1-5A74-4EE3-8825-F66861513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0DC7C-DAA4-4E51-840B-EAAF6740C46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2A10B5-AC87-4291-967E-4822D7693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826F89-2DFB-4BCE-B8CE-D13311F37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76FCE-D245-4B68-96AF-5EEEE4493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imagesearch.com/2019/08/05/keras-learning-rate-finder/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34E5D-5404-4627-B966-B7485BC27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F6829A-7DE1-4B0B-888B-690D1F89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技术分享</a:t>
            </a:r>
          </a:p>
        </p:txBody>
      </p:sp>
    </p:spTree>
    <p:extLst>
      <p:ext uri="{BB962C8B-B14F-4D97-AF65-F5344CB8AC3E}">
        <p14:creationId xmlns:p14="http://schemas.microsoft.com/office/powerpoint/2010/main" val="43406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D08443-D6BE-48AC-B0FD-54F1FBE4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514" y="885823"/>
            <a:ext cx="2964893" cy="58893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380763" y="332769"/>
            <a:ext cx="597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选择：数据增强还是染色标准化？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3F934B-F066-4290-A72B-4DE64CB04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48" b="4741"/>
          <a:stretch/>
        </p:blipFill>
        <p:spPr>
          <a:xfrm>
            <a:off x="519545" y="957822"/>
            <a:ext cx="3290454" cy="58173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7452AA-B739-4C4C-ACED-9CD297EDF2A0}"/>
              </a:ext>
            </a:extLst>
          </p:cNvPr>
          <p:cNvSpPr txBox="1"/>
          <p:nvPr/>
        </p:nvSpPr>
        <p:spPr>
          <a:xfrm>
            <a:off x="7245925" y="1239398"/>
            <a:ext cx="4648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重要性：</a:t>
            </a:r>
            <a:endParaRPr lang="en-US" altLang="zh-CN" sz="2400" b="1" dirty="0"/>
          </a:p>
          <a:p>
            <a:endParaRPr lang="en-US" altLang="zh-CN" sz="2400" dirty="0"/>
          </a:p>
          <a:p>
            <a:r>
              <a:rPr lang="zh-CN" altLang="en-US" sz="2400" dirty="0"/>
              <a:t>在区域分类问题中颜色很重要</a:t>
            </a:r>
            <a:endParaRPr lang="en-US" altLang="zh-CN" sz="2400" dirty="0"/>
          </a:p>
          <a:p>
            <a:r>
              <a:rPr lang="zh-CN" altLang="en-US" sz="2400" dirty="0"/>
              <a:t>在细胞分类问题中形态更重要？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93BE74-7E00-4622-B1A2-E483EE55C629}"/>
              </a:ext>
            </a:extLst>
          </p:cNvPr>
          <p:cNvSpPr/>
          <p:nvPr/>
        </p:nvSpPr>
        <p:spPr>
          <a:xfrm>
            <a:off x="3726875" y="5985164"/>
            <a:ext cx="3151910" cy="78996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8C3761-70BF-4838-A0F2-460879CFF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327" y="3234065"/>
            <a:ext cx="1590405" cy="15696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B4CB41-CA1B-483B-AED8-0FD22C601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732" y="3234065"/>
            <a:ext cx="1569660" cy="15696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80F4AF-A675-46AD-863E-53D861E30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4691" y="4833772"/>
            <a:ext cx="3160157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1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609363" y="1053205"/>
            <a:ext cx="331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策略</a:t>
            </a:r>
            <a:r>
              <a:rPr lang="en-US" altLang="zh-CN" sz="2400" b="1" dirty="0">
                <a:solidFill>
                  <a:srgbClr val="FF0000"/>
                </a:solidFill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</a:rPr>
              <a:t>：领域不变训练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31EE0D-FFE8-41A9-9C00-9DCCFCFB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2" y="1676400"/>
            <a:ext cx="5674986" cy="50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8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609363" y="1053205"/>
            <a:ext cx="331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策略</a:t>
            </a:r>
            <a:r>
              <a:rPr lang="en-US" altLang="zh-CN" sz="2400" b="1" dirty="0">
                <a:solidFill>
                  <a:srgbClr val="FF0000"/>
                </a:solidFill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</a:rPr>
              <a:t>：领域不变训练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31EE0D-FFE8-41A9-9C00-9DCCFCFB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2" y="1676400"/>
            <a:ext cx="5674986" cy="50430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115B62-8275-4275-A575-9F50A1634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707308"/>
            <a:ext cx="3257083" cy="25384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94866E-5C83-4051-BD2E-E345E1FBC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294" y="3547043"/>
            <a:ext cx="4373103" cy="32320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B52E6A-0AF6-4EB6-B358-49817E677615}"/>
              </a:ext>
            </a:extLst>
          </p:cNvPr>
          <p:cNvSpPr txBox="1"/>
          <p:nvPr/>
        </p:nvSpPr>
        <p:spPr>
          <a:xfrm>
            <a:off x="10037618" y="1976533"/>
            <a:ext cx="194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细胞分类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AF4576-20A0-4921-8683-FDD7E9D1A17A}"/>
              </a:ext>
            </a:extLst>
          </p:cNvPr>
          <p:cNvSpPr txBox="1"/>
          <p:nvPr/>
        </p:nvSpPr>
        <p:spPr>
          <a:xfrm>
            <a:off x="10896787" y="4920624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区域分类</a:t>
            </a:r>
          </a:p>
        </p:txBody>
      </p:sp>
    </p:spTree>
    <p:extLst>
      <p:ext uri="{BB962C8B-B14F-4D97-AF65-F5344CB8AC3E}">
        <p14:creationId xmlns:p14="http://schemas.microsoft.com/office/powerpoint/2010/main" val="412404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609363" y="1053205"/>
            <a:ext cx="331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策略</a:t>
            </a:r>
            <a:r>
              <a:rPr lang="en-US" altLang="zh-CN" sz="2400" b="1" dirty="0">
                <a:solidFill>
                  <a:srgbClr val="FF0000"/>
                </a:solidFill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</a:rPr>
              <a:t>：领域不变训练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1881CC-0C8D-49CD-9150-C40D7A9E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3" y="1701577"/>
            <a:ext cx="10480963" cy="23632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D16D39-150F-4FDE-8CC4-455CCC78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4415759"/>
            <a:ext cx="10411691" cy="23122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318B7B-6120-47E4-B5BF-62A0B1B800F8}"/>
              </a:ext>
            </a:extLst>
          </p:cNvPr>
          <p:cNvSpPr txBox="1"/>
          <p:nvPr/>
        </p:nvSpPr>
        <p:spPr>
          <a:xfrm>
            <a:off x="321999" y="1423558"/>
            <a:ext cx="194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细胞分类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110D75-B085-43F1-A800-D6B12E8A228D}"/>
              </a:ext>
            </a:extLst>
          </p:cNvPr>
          <p:cNvSpPr txBox="1"/>
          <p:nvPr/>
        </p:nvSpPr>
        <p:spPr>
          <a:xfrm>
            <a:off x="699653" y="411706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区域分类</a:t>
            </a:r>
          </a:p>
        </p:txBody>
      </p:sp>
    </p:spTree>
    <p:extLst>
      <p:ext uri="{BB962C8B-B14F-4D97-AF65-F5344CB8AC3E}">
        <p14:creationId xmlns:p14="http://schemas.microsoft.com/office/powerpoint/2010/main" val="358199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609363" y="1053205"/>
            <a:ext cx="331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有没有其他办法？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CA845A-A700-4B98-8571-05F931F9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54" y="1513502"/>
            <a:ext cx="9674313" cy="41622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0905D8-E364-4633-BA74-3E40BAC6F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38" y="4783835"/>
            <a:ext cx="506565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8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474728" y="643687"/>
            <a:ext cx="331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训练超参数的试验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AFE322-4EA7-42D5-9B54-63FF879308F6}"/>
              </a:ext>
            </a:extLst>
          </p:cNvPr>
          <p:cNvSpPr txBox="1"/>
          <p:nvPr/>
        </p:nvSpPr>
        <p:spPr>
          <a:xfrm>
            <a:off x="474728" y="1249653"/>
            <a:ext cx="460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</a:t>
            </a:r>
            <a:r>
              <a:rPr lang="zh-CN" altLang="en-US" dirty="0"/>
              <a:t>、</a:t>
            </a:r>
            <a:r>
              <a:rPr lang="en-US" altLang="zh-CN" dirty="0"/>
              <a:t>Batch Size</a:t>
            </a:r>
            <a:r>
              <a:rPr lang="zh-CN" altLang="en-US" dirty="0"/>
              <a:t>，</a:t>
            </a:r>
            <a:r>
              <a:rPr lang="en-US" altLang="zh-CN" dirty="0"/>
              <a:t>Optimizer</a:t>
            </a:r>
            <a:r>
              <a:rPr lang="zh-CN" altLang="en-US" dirty="0"/>
              <a:t>，</a:t>
            </a:r>
            <a:r>
              <a:rPr lang="en-US" altLang="zh-CN" dirty="0" err="1"/>
              <a:t>etc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7043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474728" y="643687"/>
            <a:ext cx="331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训练超参数的试验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AFE322-4EA7-42D5-9B54-63FF879308F6}"/>
              </a:ext>
            </a:extLst>
          </p:cNvPr>
          <p:cNvSpPr txBox="1"/>
          <p:nvPr/>
        </p:nvSpPr>
        <p:spPr>
          <a:xfrm>
            <a:off x="474728" y="1249653"/>
            <a:ext cx="460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LR</a:t>
            </a:r>
            <a:r>
              <a:rPr lang="zh-CN" altLang="en-US" dirty="0"/>
              <a:t>、</a:t>
            </a:r>
            <a:r>
              <a:rPr lang="en-US" altLang="zh-CN" dirty="0"/>
              <a:t>Batch Size</a:t>
            </a:r>
            <a:r>
              <a:rPr lang="zh-CN" altLang="en-US" dirty="0"/>
              <a:t>，</a:t>
            </a:r>
            <a:r>
              <a:rPr lang="en-US" altLang="zh-CN" dirty="0"/>
              <a:t>Optimizer</a:t>
            </a:r>
            <a:r>
              <a:rPr lang="zh-CN" altLang="en-US" dirty="0"/>
              <a:t>，</a:t>
            </a:r>
            <a:r>
              <a:rPr lang="en-US" altLang="zh-CN" dirty="0" err="1"/>
              <a:t>etc</a:t>
            </a:r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95CF64-FDDF-4ECE-81CC-029AB6EFC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" t="10705" r="8650"/>
          <a:stretch/>
        </p:blipFill>
        <p:spPr>
          <a:xfrm>
            <a:off x="93258" y="1806401"/>
            <a:ext cx="5466067" cy="40825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7DCB25-A557-4841-AA87-F6134F9E9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2061"/>
            <a:ext cx="4972119" cy="20208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7C0EBA-4ABC-4645-A56B-9C6C2C7A7AC2}"/>
              </a:ext>
            </a:extLst>
          </p:cNvPr>
          <p:cNvSpPr txBox="1"/>
          <p:nvPr/>
        </p:nvSpPr>
        <p:spPr>
          <a:xfrm>
            <a:off x="7867202" y="252729"/>
            <a:ext cx="194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Cycling LR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58C6EC-FEB5-4C36-ABBF-EC60D250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76" y="2642931"/>
            <a:ext cx="4185834" cy="41278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77A1C5-D36D-44DC-8DB5-07ED1959EA4C}"/>
              </a:ext>
            </a:extLst>
          </p:cNvPr>
          <p:cNvSpPr/>
          <p:nvPr/>
        </p:nvSpPr>
        <p:spPr>
          <a:xfrm>
            <a:off x="287067" y="59198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5"/>
              </a:rPr>
              <a:t>https://www.pyimagesearch.com/2019/08/05/keras-learning-rate-finder/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28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A1611-1B10-4546-98D2-CFEF6EA1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39C4E-48F4-4BB2-8E03-BE447C829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82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DCD9DF-52E2-49E3-956B-7D3265C1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12" y="2314391"/>
            <a:ext cx="11415976" cy="3475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CF66B9-5921-488C-B0E6-946FF3D5FA0E}"/>
              </a:ext>
            </a:extLst>
          </p:cNvPr>
          <p:cNvSpPr txBox="1"/>
          <p:nvPr/>
        </p:nvSpPr>
        <p:spPr>
          <a:xfrm>
            <a:off x="2129391" y="1553602"/>
            <a:ext cx="826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病理</a:t>
            </a:r>
            <a:r>
              <a:rPr lang="en-US" altLang="zh-CN" sz="2400" b="1" dirty="0">
                <a:solidFill>
                  <a:srgbClr val="FF0000"/>
                </a:solidFill>
              </a:rPr>
              <a:t>+AI</a:t>
            </a:r>
            <a:r>
              <a:rPr lang="zh-CN" altLang="en-US" sz="2400" b="1" dirty="0">
                <a:solidFill>
                  <a:srgbClr val="FF0000"/>
                </a:solidFill>
              </a:rPr>
              <a:t>的最大挑战之一：模型的泛化能力（多中心数据）</a:t>
            </a:r>
          </a:p>
        </p:txBody>
      </p:sp>
    </p:spTree>
    <p:extLst>
      <p:ext uri="{BB962C8B-B14F-4D97-AF65-F5344CB8AC3E}">
        <p14:creationId xmlns:p14="http://schemas.microsoft.com/office/powerpoint/2010/main" val="2733362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609363" y="1053205"/>
            <a:ext cx="5341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策略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：获取更多的来源广泛的数据</a:t>
            </a:r>
          </a:p>
        </p:txBody>
      </p:sp>
      <p:pic>
        <p:nvPicPr>
          <p:cNvPr id="1026" name="Picture 2" descr="Image result for expensive">
            <a:extLst>
              <a:ext uri="{FF2B5EF4-FFF2-40B4-BE49-F238E27FC236}">
                <a16:creationId xmlns:a16="http://schemas.microsoft.com/office/drawing/2014/main" id="{A2347598-2F60-41FB-B26F-43F5DA0E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439" y="2154816"/>
            <a:ext cx="5588176" cy="33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46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A6DD43-5953-423B-BE16-5853B01C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3" y="2117578"/>
            <a:ext cx="8502904" cy="454167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509CD9C-30A6-4692-AFBC-BF214A15FB10}"/>
              </a:ext>
            </a:extLst>
          </p:cNvPr>
          <p:cNvCxnSpPr>
            <a:cxnSpLocks/>
          </p:cNvCxnSpPr>
          <p:nvPr/>
        </p:nvCxnSpPr>
        <p:spPr>
          <a:xfrm>
            <a:off x="988196" y="2463941"/>
            <a:ext cx="2028906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CC6E228-6FCA-4B41-9EEE-DAFFA36CBA9C}"/>
              </a:ext>
            </a:extLst>
          </p:cNvPr>
          <p:cNvCxnSpPr>
            <a:cxnSpLocks/>
          </p:cNvCxnSpPr>
          <p:nvPr/>
        </p:nvCxnSpPr>
        <p:spPr>
          <a:xfrm>
            <a:off x="3215040" y="2463941"/>
            <a:ext cx="396161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609363" y="1053205"/>
            <a:ext cx="3117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策略</a:t>
            </a: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：数据增强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8BE5CF-15DB-49A4-AB31-381CC6640D61}"/>
              </a:ext>
            </a:extLst>
          </p:cNvPr>
          <p:cNvSpPr txBox="1"/>
          <p:nvPr/>
        </p:nvSpPr>
        <p:spPr>
          <a:xfrm>
            <a:off x="1530692" y="1816224"/>
            <a:ext cx="168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颜色无关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86EBA35-A42B-43ED-B260-8CE478C89685}"/>
              </a:ext>
            </a:extLst>
          </p:cNvPr>
          <p:cNvSpPr txBox="1"/>
          <p:nvPr/>
        </p:nvSpPr>
        <p:spPr>
          <a:xfrm>
            <a:off x="4661819" y="1816224"/>
            <a:ext cx="168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基于颜色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29834E-FEE4-4730-AC4B-CC3935FDCDF3}"/>
              </a:ext>
            </a:extLst>
          </p:cNvPr>
          <p:cNvSpPr txBox="1"/>
          <p:nvPr/>
        </p:nvSpPr>
        <p:spPr>
          <a:xfrm>
            <a:off x="8623434" y="1857935"/>
            <a:ext cx="35201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：</a:t>
            </a:r>
            <a:r>
              <a:rPr lang="en-US" altLang="zh-CN" dirty="0"/>
              <a:t> 90 degree rotations, and vertical and horizontal mirroring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Morphology</a:t>
            </a:r>
            <a:r>
              <a:rPr lang="zh-CN" altLang="en-US" dirty="0"/>
              <a:t>：</a:t>
            </a:r>
            <a:r>
              <a:rPr lang="en-US" altLang="zh-CN" dirty="0"/>
              <a:t>scaling, elastic deformation</a:t>
            </a:r>
            <a:r>
              <a:rPr lang="zh-CN" altLang="en-US" dirty="0"/>
              <a:t>，</a:t>
            </a:r>
            <a:r>
              <a:rPr lang="en-US" altLang="zh-CN" dirty="0"/>
              <a:t>Gaussian blurring</a:t>
            </a:r>
            <a:r>
              <a:rPr lang="zh-CN" altLang="en-US" dirty="0"/>
              <a:t>，</a:t>
            </a:r>
            <a:r>
              <a:rPr lang="en-US" altLang="zh-CN" dirty="0"/>
              <a:t>additive Gaussian noise</a:t>
            </a:r>
          </a:p>
          <a:p>
            <a:endParaRPr lang="en-US" altLang="zh-CN" dirty="0"/>
          </a:p>
          <a:p>
            <a:r>
              <a:rPr lang="en-US" altLang="zh-CN" b="1" dirty="0" err="1"/>
              <a:t>Brightness&amp;Contrast</a:t>
            </a:r>
            <a:r>
              <a:rPr lang="zh-CN" altLang="en-US" dirty="0"/>
              <a:t>：</a:t>
            </a:r>
            <a:r>
              <a:rPr lang="en-US" altLang="zh-CN" dirty="0"/>
              <a:t>random</a:t>
            </a:r>
          </a:p>
          <a:p>
            <a:endParaRPr lang="en-US" altLang="zh-CN" dirty="0"/>
          </a:p>
          <a:p>
            <a:r>
              <a:rPr lang="en-US" altLang="zh-CN" b="1" dirty="0"/>
              <a:t>HSV</a:t>
            </a:r>
            <a:r>
              <a:rPr lang="zh-CN" altLang="en-US" dirty="0"/>
              <a:t>：</a:t>
            </a:r>
            <a:r>
              <a:rPr lang="en-US" altLang="zh-CN" dirty="0"/>
              <a:t>shifting the hue and saturation channels, for HSV-light</a:t>
            </a:r>
          </a:p>
          <a:p>
            <a:r>
              <a:rPr lang="en-US" altLang="zh-CN" dirty="0"/>
              <a:t>and HSV-strong, we used hue and saturation intensity ratios</a:t>
            </a:r>
          </a:p>
          <a:p>
            <a:r>
              <a:rPr lang="en-US" altLang="zh-CN" dirty="0"/>
              <a:t>between [-0.1:0.1] and [-1: 1];</a:t>
            </a:r>
          </a:p>
          <a:p>
            <a:endParaRPr lang="en-US" altLang="zh-CN" dirty="0"/>
          </a:p>
          <a:p>
            <a:r>
              <a:rPr lang="en-US" altLang="zh-CN" b="1" dirty="0"/>
              <a:t>HED</a:t>
            </a:r>
            <a:r>
              <a:rPr lang="zh-CN" altLang="en-US" dirty="0"/>
              <a:t>：</a:t>
            </a:r>
            <a:r>
              <a:rPr lang="en-US" altLang="zh-CN" dirty="0"/>
              <a:t>Hematoxylin-Eosin-DAB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79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609363" y="1053205"/>
            <a:ext cx="3117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策略</a:t>
            </a:r>
            <a:r>
              <a:rPr lang="en-US" altLang="zh-CN" sz="2400" b="1" dirty="0">
                <a:solidFill>
                  <a:srgbClr val="FF0000"/>
                </a:solidFill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</a:rPr>
              <a:t>：染色标准化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642B09-26CE-49BF-ADEC-F4A58314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72" y="58882"/>
            <a:ext cx="4545624" cy="6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4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609363" y="1053205"/>
            <a:ext cx="3117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策略</a:t>
            </a:r>
            <a:r>
              <a:rPr lang="en-US" altLang="zh-CN" sz="2400" b="1" dirty="0">
                <a:solidFill>
                  <a:srgbClr val="FF0000"/>
                </a:solidFill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</a:rPr>
              <a:t>：染色标准化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31EF6B-BF57-47A0-8722-2F6094BF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9383"/>
            <a:ext cx="12192000" cy="41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6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380763" y="332769"/>
            <a:ext cx="597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选择：数据增强还是染色标准化？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574D17-3886-4F00-A1BD-CF97A3A2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12" y="2314391"/>
            <a:ext cx="11415976" cy="34752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140957-E2A8-4D2E-867D-7FE86E090435}"/>
              </a:ext>
            </a:extLst>
          </p:cNvPr>
          <p:cNvSpPr txBox="1"/>
          <p:nvPr/>
        </p:nvSpPr>
        <p:spPr>
          <a:xfrm>
            <a:off x="3034145" y="1759528"/>
            <a:ext cx="284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淋巴结癌转移识别</a:t>
            </a:r>
            <a:endParaRPr lang="en-US" altLang="zh-CN" dirty="0"/>
          </a:p>
          <a:p>
            <a:pPr algn="ctr"/>
            <a:r>
              <a:rPr lang="zh-CN" altLang="en-US" dirty="0"/>
              <a:t>（区域分类）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88A67A-6304-4E63-94AA-5339E871E06C}"/>
              </a:ext>
            </a:extLst>
          </p:cNvPr>
          <p:cNvSpPr txBox="1"/>
          <p:nvPr/>
        </p:nvSpPr>
        <p:spPr>
          <a:xfrm>
            <a:off x="8416636" y="1759528"/>
            <a:ext cx="284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结直肠组织</a:t>
            </a:r>
            <a:r>
              <a:rPr lang="en-US" altLang="zh-CN" dirty="0"/>
              <a:t>9</a:t>
            </a:r>
            <a:r>
              <a:rPr lang="zh-CN" altLang="en-US" dirty="0"/>
              <a:t>分类</a:t>
            </a:r>
            <a:endParaRPr lang="en-US" altLang="zh-CN" dirty="0"/>
          </a:p>
          <a:p>
            <a:pPr algn="ctr"/>
            <a:r>
              <a:rPr lang="zh-CN" altLang="en-US" dirty="0"/>
              <a:t>（区域分类）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72DD52-7DD7-4332-AF77-A1A162896786}"/>
              </a:ext>
            </a:extLst>
          </p:cNvPr>
          <p:cNvSpPr txBox="1"/>
          <p:nvPr/>
        </p:nvSpPr>
        <p:spPr>
          <a:xfrm>
            <a:off x="5569527" y="5789611"/>
            <a:ext cx="284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前列腺癌分级</a:t>
            </a:r>
            <a:endParaRPr lang="en-US" altLang="zh-CN" dirty="0"/>
          </a:p>
          <a:p>
            <a:pPr algn="ctr"/>
            <a:r>
              <a:rPr lang="zh-CN" altLang="en-US" dirty="0"/>
              <a:t>（区域分类）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3BCFBA-11DD-4FE5-9321-3B5C05829D26}"/>
              </a:ext>
            </a:extLst>
          </p:cNvPr>
          <p:cNvSpPr txBox="1"/>
          <p:nvPr/>
        </p:nvSpPr>
        <p:spPr>
          <a:xfrm>
            <a:off x="2092036" y="5789610"/>
            <a:ext cx="284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有丝分裂细胞识别</a:t>
            </a:r>
            <a:endParaRPr lang="en-US" altLang="zh-CN" dirty="0"/>
          </a:p>
          <a:p>
            <a:pPr algn="ctr"/>
            <a:r>
              <a:rPr lang="zh-CN" altLang="en-US" dirty="0"/>
              <a:t>（细胞分类）</a:t>
            </a:r>
          </a:p>
        </p:txBody>
      </p:sp>
    </p:spTree>
    <p:extLst>
      <p:ext uri="{BB962C8B-B14F-4D97-AF65-F5344CB8AC3E}">
        <p14:creationId xmlns:p14="http://schemas.microsoft.com/office/powerpoint/2010/main" val="389320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380763" y="332769"/>
            <a:ext cx="597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选择：数据增强还是染色标准化？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3F934B-F066-4290-A72B-4DE64CB0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678"/>
            <a:ext cx="12192000" cy="4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9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4BDCABE-CAD6-4AEC-B87F-2181DC2CF0EF}"/>
              </a:ext>
            </a:extLst>
          </p:cNvPr>
          <p:cNvSpPr txBox="1"/>
          <p:nvPr/>
        </p:nvSpPr>
        <p:spPr>
          <a:xfrm>
            <a:off x="380763" y="332769"/>
            <a:ext cx="597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选择：数据增强还是染色标准化？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3F934B-F066-4290-A72B-4DE64CB04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648" b="4741"/>
          <a:stretch/>
        </p:blipFill>
        <p:spPr>
          <a:xfrm>
            <a:off x="1115291" y="923186"/>
            <a:ext cx="3290454" cy="58173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C7F7FC-AD90-4A18-8B2E-FB47B3B3E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9" b="5294"/>
          <a:stretch/>
        </p:blipFill>
        <p:spPr>
          <a:xfrm>
            <a:off x="5084617" y="923185"/>
            <a:ext cx="1406237" cy="578525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2D55C7-9E8A-431A-94A8-094715A082E6}"/>
              </a:ext>
            </a:extLst>
          </p:cNvPr>
          <p:cNvCxnSpPr>
            <a:cxnSpLocks/>
          </p:cNvCxnSpPr>
          <p:nvPr/>
        </p:nvCxnSpPr>
        <p:spPr>
          <a:xfrm>
            <a:off x="905069" y="3496104"/>
            <a:ext cx="6056840" cy="0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27452AA-B739-4C4C-ACED-9CD297EDF2A0}"/>
              </a:ext>
            </a:extLst>
          </p:cNvPr>
          <p:cNvSpPr txBox="1"/>
          <p:nvPr/>
        </p:nvSpPr>
        <p:spPr>
          <a:xfrm>
            <a:off x="7051963" y="1503219"/>
            <a:ext cx="4648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重要性：</a:t>
            </a:r>
            <a:endParaRPr lang="en-US" altLang="zh-CN" sz="2400" b="1" dirty="0"/>
          </a:p>
          <a:p>
            <a:endParaRPr lang="en-US" altLang="zh-CN" sz="2400" dirty="0"/>
          </a:p>
          <a:p>
            <a:r>
              <a:rPr lang="zh-CN" altLang="en-US" sz="2400" dirty="0"/>
              <a:t>颜色增强 </a:t>
            </a:r>
            <a:r>
              <a:rPr lang="en-US" altLang="zh-CN" sz="2400" dirty="0"/>
              <a:t>&gt; </a:t>
            </a:r>
            <a:r>
              <a:rPr lang="zh-CN" altLang="en-US" sz="2400" dirty="0"/>
              <a:t>染色标准化 </a:t>
            </a:r>
            <a:r>
              <a:rPr lang="en-US" altLang="zh-CN" sz="2400" dirty="0"/>
              <a:t>&gt; </a:t>
            </a:r>
            <a:r>
              <a:rPr lang="zh-CN" altLang="en-US" sz="2400" dirty="0"/>
              <a:t>其他数据增强</a:t>
            </a:r>
            <a:endParaRPr lang="en-US" altLang="zh-CN" sz="2400" dirty="0"/>
          </a:p>
          <a:p>
            <a:endParaRPr lang="en-US" altLang="zh-CN" sz="24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5ED4AF1-F8B5-42D8-BB5B-5DCFE396B7D3}"/>
              </a:ext>
            </a:extLst>
          </p:cNvPr>
          <p:cNvCxnSpPr>
            <a:cxnSpLocks/>
          </p:cNvCxnSpPr>
          <p:nvPr/>
        </p:nvCxnSpPr>
        <p:spPr>
          <a:xfrm>
            <a:off x="905069" y="4860777"/>
            <a:ext cx="6056840" cy="0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273</Words>
  <Application>Microsoft Office PowerPoint</Application>
  <PresentationFormat>宽屏</PresentationFormat>
  <Paragraphs>53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生物图腾工作站01</dc:creator>
  <cp:lastModifiedBy>Xu Shuoyu</cp:lastModifiedBy>
  <cp:revision>52</cp:revision>
  <dcterms:created xsi:type="dcterms:W3CDTF">2017-08-08T06:50:55Z</dcterms:created>
  <dcterms:modified xsi:type="dcterms:W3CDTF">2019-08-25T14:26:35Z</dcterms:modified>
</cp:coreProperties>
</file>